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8" r:id="rId3"/>
    <p:sldId id="305" r:id="rId4"/>
    <p:sldId id="306" r:id="rId5"/>
    <p:sldId id="307" r:id="rId6"/>
    <p:sldId id="308" r:id="rId7"/>
    <p:sldId id="276" r:id="rId8"/>
    <p:sldId id="309" r:id="rId9"/>
    <p:sldId id="310" r:id="rId10"/>
    <p:sldId id="311" r:id="rId11"/>
    <p:sldId id="312" r:id="rId12"/>
    <p:sldId id="313" r:id="rId13"/>
    <p:sldId id="318" r:id="rId14"/>
    <p:sldId id="314" r:id="rId15"/>
    <p:sldId id="319" r:id="rId16"/>
    <p:sldId id="320" r:id="rId17"/>
    <p:sldId id="315" r:id="rId18"/>
    <p:sldId id="316" r:id="rId19"/>
    <p:sldId id="317" r:id="rId20"/>
    <p:sldId id="264" r:id="rId21"/>
    <p:sldId id="260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87886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2094"/>
    </p:cViewPr>
  </p:notesTextViewPr>
  <p:notesViewPr>
    <p:cSldViewPr>
      <p:cViewPr>
        <p:scale>
          <a:sx n="110" d="100"/>
          <a:sy n="110" d="100"/>
        </p:scale>
        <p:origin x="-1436" y="1824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BBC14FD8-7914-40EB-A9F4-6C51C177C1E6}" type="datetime1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092186EA-1555-41B2-9D80-6A2555E4B2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941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24329B33-B983-4C24-B12E-E6729E2D9DD6}" type="datetime1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76900" cy="4029075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DC82379D-229E-4312-883B-6EDC03DFD4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066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Welcome the group, introduce yourself and get everyone to introduce themselves</a:t>
            </a:r>
          </a:p>
          <a:p>
            <a:pPr lvl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Cover housekeeping items, e.g. fire alarm / evacuation, breaks, mobile phones switched off / on silent</a:t>
            </a:r>
          </a:p>
          <a:p>
            <a:pPr lvl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purpose of the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equip participants with the skills to create and deliver tours for family audiences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Run through contents</a:t>
            </a:r>
          </a:p>
          <a:p>
            <a:pPr lvl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F254344-1470-4D93-A1AE-40D297A03A64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Clearly indicate which object you are talking about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 with your whole hand – palm facing the group and fingers closed (not spanned)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object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Size, Colour, Shape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it made of?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people can see it and that you are all looking at the same thing</a:t>
            </a:r>
            <a:endParaRPr lang="en-US" altLang="en-US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123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Voice – your voice is a tool – use it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Pitch – vary it for emphasis = Quiet and serious / loud and exciting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Pace – speak slowly so that you can be understood, but vary the pace to add excitement, if appropriate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Pause – to allow people to take in what you’ve said and to look at the object</a:t>
            </a:r>
          </a:p>
          <a:p>
            <a:pPr marL="1085850" lvl="2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Breathe occasionally – Give yourself time to think about what you are going to say next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Passion – inject enthusiasm into your voice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Projection – communicate to the back of the group – Strong and audible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Modulate the volume of your voice so that your commentary is not obtrusive for other visitors</a:t>
            </a:r>
          </a:p>
          <a:p>
            <a:pPr marL="1085850" lvl="2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But raise it when you need to – Your voice should be loud enough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Body Language and Face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Confident and open – enthusiastic and welcoming – not closed / negative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Change facial expressions – Smile! Frown! Glare!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Avoid mannerisms and verbal tics = Twiddling your hair, fiddling with your ring / watch, rubbing your chin, </a:t>
            </a:r>
            <a:r>
              <a:rPr lang="en-GB" sz="900" dirty="0" err="1" smtClean="0">
                <a:latin typeface="Arial" pitchFamily="34" charset="0"/>
                <a:cs typeface="Arial" pitchFamily="34" charset="0"/>
              </a:rPr>
              <a:t>Erm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, sure, like, alright, okay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Hands – what to do with them?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Can become distracting – Try not to wave them around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Keep them still – clasp them loosely together in front of you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Make hand movements meaningful – Use to indicate / demonstrate / describe and for emphasis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GB" sz="900" b="1" dirty="0" smtClean="0">
                <a:latin typeface="Arial" pitchFamily="34" charset="0"/>
                <a:cs typeface="Arial" pitchFamily="34" charset="0"/>
              </a:rPr>
              <a:t>not: 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Put them in your pockets, fiddle with loose change, fold your arms across your chest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Eye contact = Use the Lighthouse technique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Sweep your gaze across the group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Don’t stare at one person too long or too often = Makes people uncomfortable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Movement – Keep still - but you are not a statue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Don’t Dance, sway from side to side or rock back and fore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Don’t walk around when you should be standing still</a:t>
            </a:r>
          </a:p>
          <a:p>
            <a:pPr marL="628650" lvl="1" indent="-1714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900" dirty="0" smtClean="0">
                <a:latin typeface="Arial" pitchFamily="34" charset="0"/>
                <a:cs typeface="Arial" pitchFamily="34" charset="0"/>
              </a:rPr>
              <a:t>Don’t walk and talk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10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Why do children ask you questions?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Because they don’t understand / To clarify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Because they want to know the answer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show interest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show off  / To test you or try and catch you out</a:t>
            </a:r>
          </a:p>
          <a:p>
            <a:pPr marL="1085850" lvl="2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Handling questions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Always repeat the question  - Why?</a:t>
            </a:r>
          </a:p>
          <a:p>
            <a:pPr marL="1085850" lvl="2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So everyone knows what’s being asked / has heard the question</a:t>
            </a:r>
          </a:p>
          <a:p>
            <a:pPr marL="1085850" lvl="2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ensure you understand the question / haven’t misheard 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Answer it simply and succinctly – do not get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sidetracked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if you don’t know the answer?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Say so!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‘That’s a great question’, ‘I’ve never been asked that before’, ‘I’ll find out’ 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if someone else knows the answer?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Thank the person for their contribution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 careful not to endorse their answer or say it is correct unless you know they are right </a:t>
            </a:r>
          </a:p>
          <a:p>
            <a:pPr>
              <a:lnSpc>
                <a:spcPct val="110000"/>
              </a:lnSpc>
              <a:defRPr/>
            </a:pPr>
            <a:endParaRPr lang="en-US" dirty="0" smtClean="0"/>
          </a:p>
          <a:p>
            <a:r>
              <a:rPr lang="en-GB" b="1" dirty="0" smtClean="0"/>
              <a:t>Give</a:t>
            </a:r>
            <a:r>
              <a:rPr lang="en-GB" b="1" baseline="0" dirty="0" smtClean="0"/>
              <a:t> out Handout 4: Delivering your tour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1233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Ask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Why? – To engage / involve the children and keep them interested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closed questions – to confirm / check = yes / no answers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open questions – to generate discussion = longer answers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Avoid asking multiple questions in one sentence = too difficult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Involve the group / children – look for and ask for / encourage volunteers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force a child to take part if they clearly don’t want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Don’t assume quiet or shy children won’t want to get involved – they may just need a little more encouragement (maybe with Mum or Dad helping them too)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Play a game, sing a song, dress up, bang a drum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Get them to join in when you say a certain word or phrase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Boo, hiss, cheer, repeat it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how Pantomimes involve the audiences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Ask them to imagine what life was like when………or if they were the person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Keep it simple for younger children – more challenging for older ones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Appoint roles / characters or helpers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Hold something, read something, give them lines to say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forget the adults – what kid doesn’t like to see their parent embarrassed?!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Expect interruptions – handle them / involve them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/>
              <a:t>Give out</a:t>
            </a:r>
            <a:r>
              <a:rPr lang="en-GB" b="1" baseline="0" dirty="0" smtClean="0"/>
              <a:t> Handout 5: </a:t>
            </a:r>
            <a:r>
              <a:rPr lang="en-GB" b="1" baseline="0" smtClean="0"/>
              <a:t>Family </a:t>
            </a:r>
            <a:r>
              <a:rPr lang="en-GB" b="1" baseline="0" smtClean="0"/>
              <a:t>Engagement Tips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61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Catering for all – from 6 – 60!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the 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US" altLang="en-US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Group Management 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20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F6E8702-4B4A-4153-8C18-5FF994E2E8C2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578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8C85526-C5FB-4A42-84F7-F119F85F7F95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Run briefly through Objectives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44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out</a:t>
            </a:r>
            <a:r>
              <a:rPr lang="en-GB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Excerise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Now we are six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 Conduct this exercise even if the session is being run on a one-to-one basis </a:t>
            </a: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Split the participants into small groups or pairs and allocate them an object or painting in the museum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Each group / pair should sit on the floor in front of their object and, imagining that they are a child aged 6, pick out and describe what they can see and how they would describe and interpret it.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should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Discard preconceptions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Only look at what they can actually see – not what they know or think is there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the language of a child to describe what they can see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Pay attention to / Note: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they don’t know or don’t understand (as a 6 year old)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it feels being 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Any difficulties or challenges – what they can’t see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good / they like about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they don’t like about it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34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Audience – think about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Age group you’re aiming at – Under 5s, 5-10, teenagers?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Theme – think about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Which galleries, topic or historical period do you like / know about? 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Is the gallery or space difficult / noisy / busy?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 you link to the National / London Curriculum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do children like / know / read / watch (TV, films, books)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Objects / stops – think about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TVPs – is it big / does it catch people’s attention?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 you avoid it, even if it doesn’t fit with your theme?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objects do you like / dislike? What motivates or inspires you?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 you see it? / Can the children see it?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Is it colourful, interesting, fun?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many objects should you include?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Route – think about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Select objects / stops which are not too far from each other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Work out a route from object to object that is logical / easy – walk it through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Think about the space / environment 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Is there enough space for the group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Consider noise levels– AVs and interactives</a:t>
            </a:r>
          </a:p>
          <a:p>
            <a:pPr marL="1085850" lvl="2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Is the space appropriate for the age group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Duration / Timing – think about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long have you got / are allowed?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Attention span of children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Allow for walking time in between stops</a:t>
            </a:r>
          </a:p>
          <a:p>
            <a:endParaRPr lang="en-GB" dirty="0" smtClean="0"/>
          </a:p>
          <a:p>
            <a:r>
              <a:rPr lang="en-GB" b="1" dirty="0" smtClean="0"/>
              <a:t>Give out</a:t>
            </a:r>
            <a:r>
              <a:rPr lang="en-GB" b="1" baseline="0" dirty="0" smtClean="0"/>
              <a:t> Handout 1: Planning your tour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718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much information do I need?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More than you will tell your group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Good background knowledge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Enough to feel comfortable talking about the subject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information do I need?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– is it, was it used for, is it’s modern equivalent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Why –  is it here, is it interesting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When – date, historical period, event, did the Museum acquire it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– was it made, was it used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Where – was it made, was it used, did the Museum get it from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Who – owned it,  is it (in a painting / photograph), used it, wore it, made it, designed it, painted it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Where can I get the information from?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Website, books, curators, internet, TV documentaries</a:t>
            </a:r>
          </a:p>
          <a:p>
            <a:pPr marL="171450" indent="-171450">
              <a:defRPr/>
            </a:pP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Give out</a:t>
            </a: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 Handout 2: Resources to use when planning your tour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defRPr/>
            </a:pP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Discuss resources and run through resources sheet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49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defRPr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Give out</a:t>
            </a: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Handout 3:</a:t>
            </a:r>
            <a:r>
              <a:rPr lang="en-GB" b="1" baseline="0" dirty="0" smtClean="0">
                <a:latin typeface="Arial" pitchFamily="34" charset="0"/>
                <a:cs typeface="Arial" pitchFamily="34" charset="0"/>
              </a:rPr>
              <a:t> Writing your tour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Structure – a coherent presentation is easier to understand and remember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Beginning – introduction, start with a bang, set the scene, housekeeping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Middle – main content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End – conclusion / summary, housekeeping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Streamlining – Leave them wanting more – edit information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must I tell them? – the single most important thing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should I tell them? – additional important information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can I tell them? – if I have the time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Making it flow / links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Connect each object to the next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Link to contemporary events, other objects or galleries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the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Exercise</a:t>
            </a:r>
            <a:r>
              <a:rPr lang="en-GB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Links</a:t>
            </a:r>
            <a:endParaRPr lang="en-GB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24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Brainstorm how to create interest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Paint a picture (verbally)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Include stories / anecdotes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Quotes , films, TV, books, music, theatre, songs, nursery rhymes,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National and London curriculum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Discuss the importance of facts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3 – 5 facts for each item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Check your sources – ensure information is true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Make facts interesting and get involvement by turning them into questions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Think about using stories – why use them and what sort to use?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Any unusual or human interest stories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Amusing anecdotes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Personal recollections (not opinions) – but be careful to remain objective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Are they true? Does it matter?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Discuss the use of props – pictures, maps, toys, objects,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Ensure they are relevant, add value, and are age appropriate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Care – props can become a distraction or comfort blanket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Keep It Short and Simple – use simple language / words they understand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Explain technical terms / jargon, take care with humour, no swear words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Exercise</a:t>
            </a:r>
            <a:r>
              <a:rPr lang="en-GB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Simple Language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7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Each participant delivers a short (3-5 min) presentation on an object / stop of their choice, either at the object / stop or by using photographs inserted into the PowerPoint presentation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only time anyone should interrupt a presentation is if they genuinely don’t understand something the ‘presenter’ said (as a 6 year old)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After each presentation, have a brief group discussion on what went well, what might be done differently, and what people liked about it, but thinking like a 6 year old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23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Adopt a well-balanced stance – feet slightly apart, weight evenly distributed, spine straight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Reduces physical tiredness</a:t>
            </a:r>
          </a:p>
          <a:p>
            <a:pPr marL="628650" lvl="1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Lends an air of quiet authority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Stand next to an object / display case / artwork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Ensure you are not blocking anyone’s view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Face the group – not the object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Check the group can all see you and the object and they can hear you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Bring the group in close – closer they stand the less you have to project your voice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Bring little people to the front or get small children to sit down – ask taller children / adults to stand near the back as they can see over others’ heads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Ensure the group leave room for other visitors to pass behind them</a:t>
            </a: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Don’t stand next to an AV or underneath a loud speaker</a:t>
            </a:r>
          </a:p>
          <a:p>
            <a:pPr>
              <a:lnSpc>
                <a:spcPct val="110000"/>
              </a:lnSpc>
              <a:defRPr/>
            </a:pP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379D-229E-4312-883B-6EDC03DFD42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123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DFD172-3740-447A-A63C-2A85A0A8B21A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DA2956C-931D-47A3-9827-1969DE457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18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6B7AA40-E915-40D3-A749-A6B5FCF8EFEA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A2C830D-F401-45FB-B34A-00DE27AE2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8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021C4A-D67B-4285-94DB-9A7AFE26EF7C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04A4CB0-2BCF-43FF-8514-1CCF255E56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84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EADA65-8D61-47D9-8DE1-F1AE88B3D9CF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8B1E52D-83F5-496B-8472-5FCDE9E8D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09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FF7C97-CF98-4771-B85F-22B2F963BE2E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0EE4E01-91E0-4F06-98EE-BA31DF8418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9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D7F98A-4E8C-449F-96AB-F2592D4D3F5B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3032029-DF0B-48E9-805F-7531B61143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73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F7946B-6CC3-4656-828F-60518162AE4E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EA4C18FF-764C-4927-80EE-11B61046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43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070F9C-F7A1-44EA-BFFD-AC81ACFD0B52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23B4237-C734-4C46-B87F-91A8ED8AB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369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76250"/>
            <a:ext cx="74199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1981D9-68FC-4D73-9D3D-1D690A4878F1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A010BEE-7BA8-4056-9D6A-E8914D9797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968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A688C8-8FCD-46B6-AAA3-335D2016E56E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39958544-E844-4EA4-B913-2887BCE246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140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51D3BB9-44D6-4560-A2AA-B022BE846F32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3C5A2E47-0E7F-4966-B75F-D614E3654F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28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BE8A87-26EF-427C-87C2-E33F8645A7A1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7BEC67C4-4F0C-4F66-A580-674EDFE255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607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3381ACF-B7D7-427B-B22D-5AD10B221C24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2CD0A959-3D74-43B1-8FCC-545296658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65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B59FC5-3917-44E2-8773-231D5BFA3F83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BA802C8-A1AC-4926-AC45-AA82D11FA3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8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D864FF-05F7-41DB-8876-A0ADD0F6390A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92DFE8D-6938-4179-9E68-1AFF2996F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17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F219FB-7D57-4C61-9933-65605C8CD0E0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A837646-9F09-4E8D-80D3-F8C519DE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6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5B0043-DB7B-40BC-A71A-075256D1A9E3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B2725BD7-9EA5-467C-ADCA-0E811DA45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0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C0CAD8-24E7-4463-9831-3388DC0D81BD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4374017-0F52-425D-998C-5761E27D08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82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7B0876-5F01-4504-AEE9-C2E7C4643C7C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BF2B2095-DF17-46AC-802A-33EC46DC97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09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CD6381-54C5-41AA-8545-9DFE60FF4E0E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30BAF82-A036-4308-9280-D0E3ACD216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72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DEF9487-A84D-4F07-8630-AB7A61935F6D}" type="datetimeFigureOut">
              <a:rPr lang="en-GB" altLang="en-US"/>
              <a:pPr>
                <a:defRPr/>
              </a:pPr>
              <a:t>19/05/2016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4172947-F8BD-428C-9EBA-FA17CF683B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43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28688" y="4365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8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08850" y="5589588"/>
            <a:ext cx="163353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 userDrawn="1"/>
        </p:nvPicPr>
        <p:blipFill>
          <a:blip r:embed="rId12"/>
          <a:srcRect l="23036"/>
          <a:stretch>
            <a:fillRect/>
          </a:stretch>
        </p:blipFill>
        <p:spPr bwMode="auto">
          <a:xfrm>
            <a:off x="0" y="6464300"/>
            <a:ext cx="9144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.org.uk/supporting-london-museums/resources/training-ba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59632" y="3366169"/>
            <a:ext cx="7898657" cy="1935039"/>
          </a:xfrm>
        </p:spPr>
        <p:txBody>
          <a:bodyPr/>
          <a:lstStyle/>
          <a:p>
            <a:pPr eaLnBrk="1" hangingPunct="1"/>
            <a:r>
              <a:rPr lang="en-GB" altLang="en-US" sz="3600" i="1" dirty="0"/>
              <a:t>London Museum Development Volunteer Training Bank:</a:t>
            </a:r>
            <a:r>
              <a:rPr lang="en-GB" altLang="en-US" i="1" dirty="0"/>
              <a:t/>
            </a:r>
            <a:br>
              <a:rPr lang="en-GB" altLang="en-US" i="1" dirty="0"/>
            </a:br>
            <a:r>
              <a:rPr lang="en-GB" altLang="en-US" sz="5400" dirty="0" smtClean="0"/>
              <a:t>Creating Tours for Family Audiences</a:t>
            </a:r>
            <a:endParaRPr lang="en-GB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80063"/>
            <a:ext cx="1186443" cy="116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Your Go!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302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Delivering your tour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/>
          <a:lstStyle/>
          <a:p>
            <a:r>
              <a:rPr lang="en-GB" dirty="0" smtClean="0"/>
              <a:t>Positioning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31" y="2174875"/>
            <a:ext cx="3405626" cy="3951288"/>
          </a:xfrm>
        </p:spPr>
      </p:pic>
    </p:spTree>
    <p:extLst>
      <p:ext uri="{BB962C8B-B14F-4D97-AF65-F5344CB8AC3E}">
        <p14:creationId xmlns:p14="http://schemas.microsoft.com/office/powerpoint/2010/main" val="200592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Delivering your tour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/>
          <a:lstStyle/>
          <a:p>
            <a:r>
              <a:rPr lang="en-GB" dirty="0" smtClean="0"/>
              <a:t>Indication and Description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09" y="2174875"/>
            <a:ext cx="4680831" cy="3951288"/>
          </a:xfrm>
        </p:spPr>
      </p:pic>
    </p:spTree>
    <p:extLst>
      <p:ext uri="{BB962C8B-B14F-4D97-AF65-F5344CB8AC3E}">
        <p14:creationId xmlns:p14="http://schemas.microsoft.com/office/powerpoint/2010/main" val="129735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Delivering your tour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Voice, Body and Face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0" y="2174875"/>
            <a:ext cx="3117808" cy="39512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83" y="2174875"/>
            <a:ext cx="3068059" cy="3951288"/>
          </a:xfrm>
        </p:spPr>
      </p:pic>
    </p:spTree>
    <p:extLst>
      <p:ext uri="{BB962C8B-B14F-4D97-AF65-F5344CB8AC3E}">
        <p14:creationId xmlns:p14="http://schemas.microsoft.com/office/powerpoint/2010/main" val="211048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Delivering your tour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/>
          <a:lstStyle/>
          <a:p>
            <a:r>
              <a:rPr lang="en-GB" dirty="0" smtClean="0"/>
              <a:t>Handling Questions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37" y="2174875"/>
            <a:ext cx="5836575" cy="3951288"/>
          </a:xfrm>
        </p:spPr>
      </p:pic>
    </p:spTree>
    <p:extLst>
      <p:ext uri="{BB962C8B-B14F-4D97-AF65-F5344CB8AC3E}">
        <p14:creationId xmlns:p14="http://schemas.microsoft.com/office/powerpoint/2010/main" val="22317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Break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02" y="1600200"/>
            <a:ext cx="3557195" cy="4525963"/>
          </a:xfrm>
        </p:spPr>
      </p:pic>
    </p:spTree>
    <p:extLst>
      <p:ext uri="{BB962C8B-B14F-4D97-AF65-F5344CB8AC3E}">
        <p14:creationId xmlns:p14="http://schemas.microsoft.com/office/powerpoint/2010/main" val="11063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 </a:t>
            </a:r>
            <a:r>
              <a:rPr lang="en-GB" b="1" dirty="0" smtClean="0"/>
              <a:t>Engagement Tips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questions</a:t>
            </a:r>
          </a:p>
          <a:p>
            <a:r>
              <a:rPr lang="en-GB" dirty="0" smtClean="0"/>
              <a:t>Involve the children… and adults</a:t>
            </a:r>
          </a:p>
          <a:p>
            <a:r>
              <a:rPr lang="en-GB" dirty="0" smtClean="0"/>
              <a:t>Expect interruptions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97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Group Management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32" y="1600200"/>
            <a:ext cx="3445136" cy="4525963"/>
          </a:xfrm>
        </p:spPr>
      </p:pic>
    </p:spTree>
    <p:extLst>
      <p:ext uri="{BB962C8B-B14F-4D97-AF65-F5344CB8AC3E}">
        <p14:creationId xmlns:p14="http://schemas.microsoft.com/office/powerpoint/2010/main" val="405406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04" y="1600200"/>
            <a:ext cx="5978592" cy="4525963"/>
          </a:xfrm>
        </p:spPr>
      </p:pic>
    </p:spTree>
    <p:extLst>
      <p:ext uri="{BB962C8B-B14F-4D97-AF65-F5344CB8AC3E}">
        <p14:creationId xmlns:p14="http://schemas.microsoft.com/office/powerpoint/2010/main" val="400189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/>
              <a:t>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09574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>
                <a:ea typeface="+mn-ea"/>
              </a:rPr>
              <a:t>Please remember to complete your evaluation form before you leave.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dirty="0">
                <a:ea typeface="+mn-ea"/>
              </a:rPr>
              <a:t>For other training sessions, please visit the Volunteer Training Bank on the London Museum Development Team’s website: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>
                <a:ea typeface="+mn-ea"/>
                <a:hlinkClick r:id="rId3"/>
              </a:rPr>
              <a:t>http://www.museumoflondon.org.uk/supporting-london-museums/resources/training-bank</a:t>
            </a:r>
            <a:r>
              <a:rPr lang="en-GB" sz="2000" dirty="0">
                <a:ea typeface="+mn-ea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800" dirty="0"/>
              <a:t>By the end of the training you will be able to:</a:t>
            </a:r>
          </a:p>
          <a:p>
            <a:pPr marL="457200" indent="-457200"/>
            <a:r>
              <a:rPr lang="en-GB" altLang="en-US" sz="2800" dirty="0"/>
              <a:t>Research, plan and prepare a tour aimed at family audiences</a:t>
            </a:r>
          </a:p>
          <a:p>
            <a:pPr marL="457200" indent="-457200"/>
            <a:r>
              <a:rPr lang="en-GB" altLang="en-US" sz="2800" dirty="0"/>
              <a:t>Design a tour from a child’s perspective</a:t>
            </a:r>
          </a:p>
          <a:p>
            <a:pPr marL="457200" indent="-457200"/>
            <a:r>
              <a:rPr lang="en-GB" altLang="en-US" sz="2800" dirty="0"/>
              <a:t>Develop the skills required to deliver tours to family audiences, including the use of language</a:t>
            </a:r>
          </a:p>
          <a:p>
            <a:pPr marL="457200" indent="-457200"/>
            <a:r>
              <a:rPr lang="en-GB" altLang="en-US" sz="2800" dirty="0"/>
              <a:t>Develop techniques for dealing with difficult situations and audiences / </a:t>
            </a:r>
            <a:r>
              <a:rPr lang="en-GB" altLang="en-US" sz="2800" dirty="0" smtClean="0"/>
              <a:t>children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89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914400" y="45815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000"/>
              <a:t>This presentation and its contents, unless otherwise indicated, </a:t>
            </a:r>
            <a:br>
              <a:rPr lang="en-GB" altLang="en-US" sz="2000"/>
            </a:br>
            <a:r>
              <a:rPr lang="en-GB" altLang="en-US" sz="2000"/>
              <a:t>© Museum of London, 2015. All Rights Reserved.</a:t>
            </a:r>
            <a:br>
              <a:rPr lang="en-GB" altLang="en-US" sz="2000"/>
            </a:br>
            <a:r>
              <a:rPr lang="en-GB" altLang="en-US" sz="2000"/>
              <a:t> </a:t>
            </a: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591175"/>
            <a:ext cx="3600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Now we are six!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42" y="1600200"/>
            <a:ext cx="3681116" cy="4525963"/>
          </a:xfrm>
        </p:spPr>
      </p:pic>
    </p:spTree>
    <p:extLst>
      <p:ext uri="{BB962C8B-B14F-4D97-AF65-F5344CB8AC3E}">
        <p14:creationId xmlns:p14="http://schemas.microsoft.com/office/powerpoint/2010/main" val="14790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Planning your tour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Decide your audience</a:t>
            </a:r>
          </a:p>
          <a:p>
            <a:r>
              <a:rPr lang="en-GB" dirty="0" smtClean="0"/>
              <a:t>Decide your theme</a:t>
            </a:r>
          </a:p>
          <a:p>
            <a:r>
              <a:rPr lang="en-GB" dirty="0" smtClean="0"/>
              <a:t>Choose your objects / stops</a:t>
            </a:r>
          </a:p>
          <a:p>
            <a:r>
              <a:rPr lang="en-GB" dirty="0" smtClean="0"/>
              <a:t>Plan your route</a:t>
            </a:r>
          </a:p>
          <a:p>
            <a:r>
              <a:rPr lang="en-GB" dirty="0" smtClean="0"/>
              <a:t>Consider the duration / timings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Researching your tour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much information do I need?</a:t>
            </a:r>
          </a:p>
          <a:p>
            <a:r>
              <a:rPr lang="en-GB" dirty="0" smtClean="0"/>
              <a:t>What information do I need?</a:t>
            </a:r>
          </a:p>
          <a:p>
            <a:pPr marL="720000" indent="0">
              <a:buNone/>
            </a:pPr>
            <a:r>
              <a:rPr lang="en-GB" sz="2800" i="1" dirty="0" smtClean="0"/>
              <a:t>I keep six honest serving-men</a:t>
            </a:r>
          </a:p>
          <a:p>
            <a:pPr marL="720000" indent="0">
              <a:buNone/>
            </a:pPr>
            <a:r>
              <a:rPr lang="en-GB" sz="2800" i="1" dirty="0" smtClean="0"/>
              <a:t>(They taught me all I knew);</a:t>
            </a:r>
          </a:p>
          <a:p>
            <a:pPr marL="720000" indent="0">
              <a:buNone/>
            </a:pPr>
            <a:r>
              <a:rPr lang="en-GB" sz="2800" i="1" dirty="0" smtClean="0"/>
              <a:t>Their names are What and Why and When</a:t>
            </a:r>
          </a:p>
          <a:p>
            <a:pPr marL="720000" indent="0">
              <a:buNone/>
            </a:pPr>
            <a:r>
              <a:rPr lang="en-GB" sz="2800" i="1" dirty="0" smtClean="0"/>
              <a:t>And How and Where and Who.</a:t>
            </a:r>
          </a:p>
          <a:p>
            <a:r>
              <a:rPr lang="en-GB" dirty="0" smtClean="0"/>
              <a:t>Where can I get the information from?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5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Break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02" y="1600200"/>
            <a:ext cx="3557195" cy="4525963"/>
          </a:xfrm>
        </p:spPr>
      </p:pic>
    </p:spTree>
    <p:extLst>
      <p:ext uri="{BB962C8B-B14F-4D97-AF65-F5344CB8AC3E}">
        <p14:creationId xmlns:p14="http://schemas.microsoft.com/office/powerpoint/2010/main" val="19185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Writing your tour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Tell ‘</a:t>
            </a:r>
            <a:r>
              <a:rPr lang="en-GB" dirty="0" err="1" smtClean="0"/>
              <a:t>em</a:t>
            </a:r>
            <a:r>
              <a:rPr lang="en-GB" dirty="0" smtClean="0"/>
              <a:t> what you’re going to tell ‘</a:t>
            </a:r>
            <a:r>
              <a:rPr lang="en-GB" dirty="0" err="1" smtClean="0"/>
              <a:t>em</a:t>
            </a:r>
            <a:endParaRPr lang="en-GB" dirty="0" smtClean="0"/>
          </a:p>
          <a:p>
            <a:pPr lvl="1"/>
            <a:r>
              <a:rPr lang="en-GB" dirty="0" smtClean="0"/>
              <a:t>Tell ‘</a:t>
            </a:r>
            <a:r>
              <a:rPr lang="en-GB" dirty="0" err="1" smtClean="0"/>
              <a:t>em</a:t>
            </a:r>
            <a:endParaRPr lang="en-GB" dirty="0" smtClean="0"/>
          </a:p>
          <a:p>
            <a:pPr lvl="1"/>
            <a:r>
              <a:rPr lang="en-GB" dirty="0" smtClean="0"/>
              <a:t>Tell ‘</a:t>
            </a:r>
            <a:r>
              <a:rPr lang="en-GB" dirty="0" err="1" smtClean="0"/>
              <a:t>em</a:t>
            </a:r>
            <a:r>
              <a:rPr lang="en-GB" dirty="0" smtClean="0"/>
              <a:t> what you told ‘</a:t>
            </a:r>
            <a:r>
              <a:rPr lang="en-GB" dirty="0" err="1" smtClean="0"/>
              <a:t>em</a:t>
            </a:r>
            <a:endParaRPr lang="en-GB" dirty="0" smtClean="0"/>
          </a:p>
          <a:p>
            <a:r>
              <a:rPr lang="en-GB" dirty="0" smtClean="0"/>
              <a:t>Streamlining</a:t>
            </a:r>
          </a:p>
          <a:p>
            <a:r>
              <a:rPr lang="en-GB" dirty="0" smtClean="0"/>
              <a:t>Making it 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3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Creating Interest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Facts, facts and more facts!</a:t>
            </a:r>
          </a:p>
          <a:p>
            <a:r>
              <a:rPr lang="en-GB" dirty="0" smtClean="0"/>
              <a:t>Tell them a story</a:t>
            </a:r>
          </a:p>
          <a:p>
            <a:r>
              <a:rPr lang="en-GB" dirty="0" smtClean="0"/>
              <a:t>Props</a:t>
            </a:r>
          </a:p>
          <a:p>
            <a:r>
              <a:rPr lang="en-GB" dirty="0" smtClean="0"/>
              <a:t>KISS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2115312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Lunch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9375" r="6871" b="7588"/>
          <a:stretch/>
        </p:blipFill>
        <p:spPr>
          <a:xfrm>
            <a:off x="1552974" y="1342115"/>
            <a:ext cx="6187378" cy="4895197"/>
          </a:xfrm>
        </p:spPr>
      </p:pic>
    </p:spTree>
    <p:extLst>
      <p:ext uri="{BB962C8B-B14F-4D97-AF65-F5344CB8AC3E}">
        <p14:creationId xmlns:p14="http://schemas.microsoft.com/office/powerpoint/2010/main" val="915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MasterSlides NEW</Template>
  <TotalTime>2486</TotalTime>
  <Words>2011</Words>
  <Application>Microsoft Office PowerPoint</Application>
  <PresentationFormat>On-screen Show (4:3)</PresentationFormat>
  <Paragraphs>292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1_Custom Design</vt:lpstr>
      <vt:lpstr>Custom Design</vt:lpstr>
      <vt:lpstr>London Museum Development Volunteer Training Bank: Creating Tours for Family Audiences</vt:lpstr>
      <vt:lpstr>Objectives</vt:lpstr>
      <vt:lpstr>Now we are six!</vt:lpstr>
      <vt:lpstr>Planning your tour</vt:lpstr>
      <vt:lpstr>Researching your tour</vt:lpstr>
      <vt:lpstr>Break</vt:lpstr>
      <vt:lpstr>Writing your tour</vt:lpstr>
      <vt:lpstr>Creating Interest</vt:lpstr>
      <vt:lpstr>Lunch</vt:lpstr>
      <vt:lpstr>Your Go!</vt:lpstr>
      <vt:lpstr>Delivering your tour</vt:lpstr>
      <vt:lpstr>Delivering your tour</vt:lpstr>
      <vt:lpstr>Delivering your tour</vt:lpstr>
      <vt:lpstr>Delivering your tour</vt:lpstr>
      <vt:lpstr>Break</vt:lpstr>
      <vt:lpstr>Family Engagement Tips</vt:lpstr>
      <vt:lpstr>Group Management</vt:lpstr>
      <vt:lpstr>Recap</vt:lpstr>
      <vt:lpstr>Any Questions?</vt:lpstr>
      <vt:lpstr>This presentation and its contents, unless otherwise indicated,  © Museum of London, 2015. All Rights Reserved.  </vt:lpstr>
    </vt:vector>
  </TitlesOfParts>
  <Company>1C-W7-22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– Why join the scheme?</dc:title>
  <dc:creator>Rachael Crofts</dc:creator>
  <cp:lastModifiedBy>Crofts, Rachael</cp:lastModifiedBy>
  <cp:revision>153</cp:revision>
  <cp:lastPrinted>2016-04-20T13:49:40Z</cp:lastPrinted>
  <dcterms:created xsi:type="dcterms:W3CDTF">2015-07-19T09:42:50Z</dcterms:created>
  <dcterms:modified xsi:type="dcterms:W3CDTF">2016-05-19T12:38:37Z</dcterms:modified>
</cp:coreProperties>
</file>