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8" r:id="rId3"/>
    <p:sldId id="265" r:id="rId4"/>
    <p:sldId id="284" r:id="rId5"/>
    <p:sldId id="266" r:id="rId6"/>
    <p:sldId id="269" r:id="rId7"/>
    <p:sldId id="268" r:id="rId8"/>
    <p:sldId id="281" r:id="rId9"/>
    <p:sldId id="276" r:id="rId10"/>
    <p:sldId id="279" r:id="rId11"/>
    <p:sldId id="280" r:id="rId12"/>
    <p:sldId id="282" r:id="rId13"/>
    <p:sldId id="283" r:id="rId14"/>
    <p:sldId id="264" r:id="rId15"/>
    <p:sldId id="260" r:id="rId1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0" autoAdjust="0"/>
    <p:restoredTop sz="77062" autoAdjust="0"/>
  </p:normalViewPr>
  <p:slideViewPr>
    <p:cSldViewPr>
      <p:cViewPr varScale="1">
        <p:scale>
          <a:sx n="66" d="100"/>
          <a:sy n="66" d="100"/>
        </p:scale>
        <p:origin x="1229" y="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10" d="100"/>
          <a:sy n="110" d="100"/>
        </p:scale>
        <p:origin x="-1436" y="1824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4622" tIns="47311" rIns="94622" bIns="47311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BBC14FD8-7914-40EB-A9F4-6C51C177C1E6}" type="datetime1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4622" tIns="47311" rIns="94622" bIns="473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092186EA-1555-41B2-9D80-6A2555E4B2E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wrap="square" lIns="94622" tIns="47311" rIns="94622" bIns="47311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24329B33-B983-4C24-B12E-E6729E2D9DD6}" type="datetime1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22" tIns="47311" rIns="94622" bIns="47311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76900" cy="4029075"/>
          </a:xfrm>
          <a:prstGeom prst="rect">
            <a:avLst/>
          </a:prstGeom>
        </p:spPr>
        <p:txBody>
          <a:bodyPr vert="horz" lIns="94622" tIns="47311" rIns="94622" bIns="4731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wrap="square" lIns="94622" tIns="47311" rIns="94622" bIns="473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DC82379D-229E-4312-883B-6EDC03DFD42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46221" eaLnBrk="1" hangingPunct="1">
              <a:spcBef>
                <a:spcPct val="0"/>
              </a:spcBef>
              <a:defRPr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4" name="Slide Number Placeholder 1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F254344-1470-4D93-A1AE-40D297A03A64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756" name="Slide Number Placeholder 1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F6E8702-4B4A-4153-8C18-5FF994E2E8C2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75780" name="Slide Number Placeholder 1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8C85526-C5FB-4A42-84F7-F119F85F7F95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69DFD172-3740-447A-A63C-2A85A0A8B21A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5DA2956C-931D-47A3-9827-1969DE4575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418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46B7AA40-E915-40D3-A749-A6B5FCF8EFEA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CA2C830D-F401-45FB-B34A-00DE27AE23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583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63021C4A-D67B-4285-94DB-9A7AFE26EF7C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804A4CB0-2BCF-43FF-8514-1CCF255E56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1840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4BEADA65-8D61-47D9-8DE1-F1AE88B3D9CF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98B1E52D-83F5-496B-8472-5FCDE9E8D3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4096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AAFF7C97-CF98-4771-B85F-22B2F963BE2E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00EE4E01-91E0-4F06-98EE-BA31DF8418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9952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C3D7F98A-4E8C-449F-96AB-F2592D4D3F5B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F3032029-DF0B-48E9-805F-7531B61143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6738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5F7946B-6CC3-4656-828F-60518162AE4E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EA4C18FF-764C-4927-80EE-11B610460A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1437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B0070F9C-F7A1-44EA-BFFD-AC81ACFD0B52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023B4237-C734-4C46-B87F-91A8ED8AB6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3696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476250"/>
            <a:ext cx="7419975" cy="540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4F1981D9-68FC-4D73-9D3D-1D690A4878F1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1A010BEE-7BA8-4056-9D6A-E8914D9797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968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95A688C8-8FCD-46B6-AAA3-335D2016E56E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39958544-E844-4EA4-B913-2887BCE246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71408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651D3BB9-44D6-4560-A2AA-B022BE846F32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3C5A2E47-0E7F-4966-B75F-D614E3654F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928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DBE8A87-26EF-427C-87C2-E33F8645A7A1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7BEC67C4-4F0C-4F66-A580-674EDFE255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1607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3381ACF-B7D7-427B-B22D-5AD10B221C24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2CD0A959-3D74-43B1-8FCC-545296658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2652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9DB59FC5-3917-44E2-8773-231D5BFA3F83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FBA802C8-A1AC-4926-AC45-AA82D11FA3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086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CAD864FF-05F7-41DB-8876-A0ADD0F6390A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C92DFE8D-6938-4179-9E68-1AFF2996F9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617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B1F219FB-7D57-4C61-9933-65605C8CD0E0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AA837646-9F09-4E8D-80D3-F8C519DE88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367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165B0043-DB7B-40BC-A71A-075256D1A9E3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B2725BD7-9EA5-467C-ADCA-0E811DA45A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006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93C0CAD8-24E7-4463-9831-3388DC0D81BD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54374017-0F52-425D-998C-5761E27D08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482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B47B0876-5F01-4504-AEE9-C2E7C4643C7C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BF2B2095-DF17-46AC-802A-33EC46DC97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609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A0CD6381-54C5-41AA-8545-9DFE60FF4E0E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930BAF82-A036-4308-9280-D0E3ACD216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723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CDEF9487-A84D-4F07-8630-AB7A61935F6D}" type="datetimeFigureOut">
              <a:rPr lang="en-GB" altLang="en-US"/>
              <a:pPr>
                <a:defRPr/>
              </a:pPr>
              <a:t>25/04/2016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A4172947-F8BD-428C-9EBA-FA17CF683B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431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32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28688" y="43656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pic>
        <p:nvPicPr>
          <p:cNvPr id="1028" name="Picture 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308850" y="5589588"/>
            <a:ext cx="1633538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 userDrawn="1"/>
        </p:nvPicPr>
        <p:blipFill>
          <a:blip r:embed="rId12"/>
          <a:srcRect l="23036"/>
          <a:stretch>
            <a:fillRect/>
          </a:stretch>
        </p:blipFill>
        <p:spPr bwMode="auto">
          <a:xfrm>
            <a:off x="0" y="6464300"/>
            <a:ext cx="91440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eumoflondon.org.uk/supporting-london-museums/resources/training-ban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259632" y="3366169"/>
            <a:ext cx="7898657" cy="1935039"/>
          </a:xfrm>
        </p:spPr>
        <p:txBody>
          <a:bodyPr/>
          <a:lstStyle/>
          <a:p>
            <a:pPr eaLnBrk="1" hangingPunct="1"/>
            <a:r>
              <a:rPr lang="en-GB" altLang="en-US" sz="3600" i="1" dirty="0"/>
              <a:t>London Museum Development Volunteer Training Bank:</a:t>
            </a:r>
            <a:br>
              <a:rPr lang="en-GB" altLang="en-US" i="1" dirty="0"/>
            </a:br>
            <a:r>
              <a:rPr lang="en-GB" altLang="en-US" sz="5400" dirty="0"/>
              <a:t>Customer Care</a:t>
            </a:r>
            <a:endParaRPr lang="en-GB" altLang="en-US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580063"/>
            <a:ext cx="1186443" cy="11613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Exercise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You have 10 minutes to discuss the case study you have been given and note down any solutions you may have as a group.</a:t>
            </a:r>
          </a:p>
          <a:p>
            <a:pPr eaLnBrk="1" hangingPunct="1"/>
            <a:r>
              <a:rPr lang="en-GB" altLang="en-US" dirty="0"/>
              <a:t>There is no single “right” answer – you may come up with several possibilities.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932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Dealing with Complaints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n-GB" altLang="en-US" sz="2800" b="1" dirty="0"/>
              <a:t>Listening to the Complaint</a:t>
            </a:r>
            <a:endParaRPr lang="en-GB" altLang="en-US" sz="2800" dirty="0"/>
          </a:p>
          <a:p>
            <a:pPr eaLnBrk="1" hangingPunct="1">
              <a:spcBef>
                <a:spcPts val="0"/>
              </a:spcBef>
            </a:pPr>
            <a:r>
              <a:rPr lang="en-GB" altLang="en-US" sz="2400" dirty="0"/>
              <a:t>Get </a:t>
            </a:r>
            <a:r>
              <a:rPr lang="en-GB" altLang="en-US" sz="2400" u="sng" dirty="0"/>
              <a:t>all</a:t>
            </a:r>
            <a:r>
              <a:rPr lang="en-GB" altLang="en-US" sz="2400" dirty="0"/>
              <a:t> the information. </a:t>
            </a:r>
          </a:p>
          <a:p>
            <a:pPr eaLnBrk="1" hangingPunct="1">
              <a:spcBef>
                <a:spcPts val="0"/>
              </a:spcBef>
            </a:pPr>
            <a:r>
              <a:rPr lang="en-GB" altLang="en-US" sz="2400" dirty="0"/>
              <a:t>Listen! </a:t>
            </a:r>
          </a:p>
          <a:p>
            <a:pPr eaLnBrk="1" hangingPunct="1">
              <a:spcBef>
                <a:spcPts val="0"/>
              </a:spcBef>
            </a:pPr>
            <a:r>
              <a:rPr lang="en-GB" altLang="en-US" sz="2400" dirty="0"/>
              <a:t>Look at the customer. </a:t>
            </a:r>
          </a:p>
          <a:p>
            <a:pPr eaLnBrk="1" hangingPunct="1">
              <a:spcBef>
                <a:spcPts val="0"/>
              </a:spcBef>
            </a:pPr>
            <a:r>
              <a:rPr lang="en-GB" altLang="en-US" sz="2400" dirty="0"/>
              <a:t>Do not talk. </a:t>
            </a:r>
          </a:p>
          <a:p>
            <a:pPr eaLnBrk="1" hangingPunct="1">
              <a:spcBef>
                <a:spcPts val="0"/>
              </a:spcBef>
            </a:pPr>
            <a:r>
              <a:rPr lang="en-GB" altLang="en-US" sz="2400" dirty="0"/>
              <a:t>Do not argue. </a:t>
            </a:r>
          </a:p>
          <a:p>
            <a:pPr eaLnBrk="1" hangingPunct="1">
              <a:spcBef>
                <a:spcPts val="0"/>
              </a:spcBef>
            </a:pPr>
            <a:r>
              <a:rPr lang="en-GB" altLang="en-US" sz="2400" dirty="0"/>
              <a:t>Take notes. </a:t>
            </a:r>
          </a:p>
          <a:p>
            <a:pPr eaLnBrk="1" hangingPunct="1">
              <a:spcBef>
                <a:spcPts val="0"/>
              </a:spcBef>
            </a:pPr>
            <a:r>
              <a:rPr lang="en-GB" altLang="en-US" sz="2400" dirty="0"/>
              <a:t>Maintain your temper and composure. </a:t>
            </a:r>
          </a:p>
          <a:p>
            <a:pPr eaLnBrk="1" hangingPunct="1">
              <a:spcBef>
                <a:spcPts val="0"/>
              </a:spcBef>
            </a:pPr>
            <a:r>
              <a:rPr lang="en-GB" altLang="en-US" sz="2400" dirty="0"/>
              <a:t>Devote all of your attention to the customer. </a:t>
            </a:r>
          </a:p>
          <a:p>
            <a:pPr eaLnBrk="1" hangingPunct="1">
              <a:spcBef>
                <a:spcPts val="0"/>
              </a:spcBef>
            </a:pPr>
            <a:r>
              <a:rPr lang="en-GB" altLang="en-US" sz="2400" dirty="0"/>
              <a:t>Do not take other calls, do not have other discussions, do not do other work. </a:t>
            </a:r>
          </a:p>
          <a:p>
            <a:pPr eaLnBrk="1" hangingPunct="1">
              <a:spcBef>
                <a:spcPts val="0"/>
              </a:spcBef>
            </a:pPr>
            <a:r>
              <a:rPr lang="en-GB" altLang="en-US" sz="2400" dirty="0"/>
              <a:t>Establish a relationship.</a:t>
            </a:r>
          </a:p>
        </p:txBody>
      </p:sp>
    </p:spTree>
    <p:extLst>
      <p:ext uri="{BB962C8B-B14F-4D97-AF65-F5344CB8AC3E}">
        <p14:creationId xmlns:p14="http://schemas.microsoft.com/office/powerpoint/2010/main" val="3879581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Dealing with Complaints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altLang="en-US" sz="2800" b="1" dirty="0"/>
              <a:t>Taking Action:</a:t>
            </a:r>
          </a:p>
          <a:p>
            <a:pPr eaLnBrk="1" hangingPunct="1"/>
            <a:r>
              <a:rPr lang="en-GB" altLang="en-US" sz="2400" dirty="0"/>
              <a:t>Reiterate the critical issue or problem. </a:t>
            </a:r>
          </a:p>
          <a:p>
            <a:pPr eaLnBrk="1" hangingPunct="1"/>
            <a:r>
              <a:rPr lang="en-GB" altLang="en-US" sz="2400" dirty="0"/>
              <a:t>Maintain a professional position. </a:t>
            </a:r>
          </a:p>
          <a:p>
            <a:pPr eaLnBrk="1" hangingPunct="1"/>
            <a:r>
              <a:rPr lang="en-GB" altLang="en-US" sz="2400" dirty="0"/>
              <a:t>Do not agree or disagree but identify all issues. </a:t>
            </a:r>
          </a:p>
          <a:p>
            <a:pPr eaLnBrk="1" hangingPunct="1"/>
            <a:r>
              <a:rPr lang="en-GB" altLang="en-US" sz="2400" dirty="0"/>
              <a:t>Clarify their needs and wants – sometimes just an apology may be enough, but if action is needed be clear what action will be taken.</a:t>
            </a:r>
          </a:p>
          <a:p>
            <a:pPr eaLnBrk="1" hangingPunct="1"/>
            <a:r>
              <a:rPr lang="en-GB" altLang="en-US" sz="2400" dirty="0"/>
              <a:t>Offer a resolution that is acceptable to both the museum and the visitor.</a:t>
            </a:r>
          </a:p>
          <a:p>
            <a:pPr eaLnBrk="1" hangingPunct="1"/>
            <a:r>
              <a:rPr lang="en-GB" altLang="en-US" sz="2400" dirty="0"/>
              <a:t>Thank the visitor for bringing an important issue to the museum’s attention. </a:t>
            </a:r>
          </a:p>
        </p:txBody>
      </p:sp>
    </p:spTree>
    <p:extLst>
      <p:ext uri="{BB962C8B-B14F-4D97-AF65-F5344CB8AC3E}">
        <p14:creationId xmlns:p14="http://schemas.microsoft.com/office/powerpoint/2010/main" val="4046804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Any 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095749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000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000" b="1" dirty="0">
                <a:ea typeface="+mn-ea"/>
              </a:rPr>
              <a:t>Please remember to complete your evaluation form before you leave.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000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000" dirty="0">
                <a:ea typeface="+mn-ea"/>
              </a:rPr>
              <a:t>For other training sessions, please visit the Volunteer Training Bank on the London Museum Development Team’s website: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sz="2000" dirty="0">
                <a:ea typeface="+mn-ea"/>
                <a:hlinkClick r:id="rId3"/>
              </a:rPr>
              <a:t>http://www.museumoflondon.org.uk/supporting-london-museums/resources/training-bank</a:t>
            </a:r>
            <a:r>
              <a:rPr lang="en-GB" sz="2000" dirty="0">
                <a:ea typeface="+mn-ea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000" dirty="0">
              <a:ea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914400" y="45815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2000"/>
              <a:t>This presentation and its contents, unless otherwise indicated, </a:t>
            </a:r>
            <a:br>
              <a:rPr lang="en-GB" altLang="en-US" sz="2000"/>
            </a:br>
            <a:r>
              <a:rPr lang="en-GB" altLang="en-US" sz="2000"/>
              <a:t>© Museum of London, 2015. All Rights Reserved.</a:t>
            </a:r>
            <a:br>
              <a:rPr lang="en-GB" altLang="en-US" sz="2000"/>
            </a:br>
            <a:r>
              <a:rPr lang="en-GB" altLang="en-US" sz="2000"/>
              <a:t> </a:t>
            </a:r>
          </a:p>
        </p:txBody>
      </p:sp>
      <p:pic>
        <p:nvPicPr>
          <p:cNvPr id="4915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591175"/>
            <a:ext cx="360045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en-GB" b="1" dirty="0"/>
              <a:t>What is good Customer Care?</a:t>
            </a:r>
          </a:p>
        </p:txBody>
      </p:sp>
    </p:spTree>
    <p:extLst>
      <p:ext uri="{BB962C8B-B14F-4D97-AF65-F5344CB8AC3E}">
        <p14:creationId xmlns:p14="http://schemas.microsoft.com/office/powerpoint/2010/main" val="418000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en-GB" b="1" dirty="0"/>
              <a:t>Why do people go to museums and galleries?</a:t>
            </a:r>
          </a:p>
        </p:txBody>
      </p:sp>
    </p:spTree>
    <p:extLst>
      <p:ext uri="{BB962C8B-B14F-4D97-AF65-F5344CB8AC3E}">
        <p14:creationId xmlns:p14="http://schemas.microsoft.com/office/powerpoint/2010/main" val="43018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Why do people go to museums and galleries?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GB" altLang="en-US" sz="2000" dirty="0"/>
              <a:t>To learn something new </a:t>
            </a:r>
          </a:p>
          <a:p>
            <a:pPr eaLnBrk="1" hangingPunct="1"/>
            <a:r>
              <a:rPr lang="en-GB" altLang="en-US" sz="2000" dirty="0"/>
              <a:t>To re-visit favourite things</a:t>
            </a:r>
          </a:p>
          <a:p>
            <a:pPr eaLnBrk="1" hangingPunct="1"/>
            <a:r>
              <a:rPr lang="en-GB" altLang="en-US" sz="2000" dirty="0"/>
              <a:t>Nostalgia</a:t>
            </a:r>
          </a:p>
          <a:p>
            <a:pPr eaLnBrk="1" hangingPunct="1"/>
            <a:r>
              <a:rPr lang="en-GB" altLang="en-US" sz="2000" dirty="0"/>
              <a:t>See a special exhibition</a:t>
            </a:r>
            <a:r>
              <a:rPr lang="en-GB" altLang="en-US" sz="2000" dirty="0">
                <a:sym typeface="Wingdings" panose="05000000000000000000" pitchFamily="2" charset="2"/>
              </a:rPr>
              <a:t> </a:t>
            </a:r>
          </a:p>
          <a:p>
            <a:pPr eaLnBrk="1" hangingPunct="1"/>
            <a:r>
              <a:rPr lang="en-GB" altLang="en-US" sz="2000" dirty="0">
                <a:sym typeface="Wingdings" panose="05000000000000000000" pitchFamily="2" charset="2"/>
              </a:rPr>
              <a:t>S</a:t>
            </a:r>
            <a:r>
              <a:rPr lang="en-GB" altLang="en-US" sz="2000" dirty="0"/>
              <a:t>ee one item</a:t>
            </a:r>
          </a:p>
          <a:p>
            <a:pPr eaLnBrk="1" hangingPunct="1"/>
            <a:r>
              <a:rPr lang="en-GB" altLang="en-US" sz="2000" dirty="0"/>
              <a:t>Do course-work</a:t>
            </a:r>
          </a:p>
          <a:p>
            <a:pPr eaLnBrk="1" hangingPunct="1"/>
            <a:r>
              <a:rPr lang="en-GB" altLang="en-US" sz="2000" dirty="0">
                <a:sym typeface="Wingdings" panose="05000000000000000000" pitchFamily="2" charset="2"/>
              </a:rPr>
              <a:t>R</a:t>
            </a:r>
            <a:r>
              <a:rPr lang="en-GB" altLang="en-US" sz="2000" dirty="0"/>
              <a:t>esearch</a:t>
            </a:r>
          </a:p>
          <a:p>
            <a:pPr eaLnBrk="1" hangingPunct="1"/>
            <a:r>
              <a:rPr lang="en-GB" altLang="en-US" sz="2000" dirty="0"/>
              <a:t>Find Inspiration</a:t>
            </a:r>
          </a:p>
          <a:p>
            <a:pPr eaLnBrk="1" hangingPunct="1"/>
            <a:r>
              <a:rPr lang="en-GB" altLang="en-US" sz="2000" dirty="0"/>
              <a:t>Find Peace / Escape</a:t>
            </a:r>
          </a:p>
          <a:p>
            <a:pPr eaLnBrk="1" hangingPunct="1"/>
            <a:r>
              <a:rPr lang="en-GB" altLang="en-US" sz="2000" dirty="0"/>
              <a:t>Going on a date</a:t>
            </a:r>
          </a:p>
          <a:p>
            <a:pPr eaLnBrk="1" hangingPunct="1"/>
            <a:r>
              <a:rPr lang="en-GB" altLang="en-US" sz="2000" dirty="0"/>
              <a:t>Brought by others – school etc.</a:t>
            </a:r>
          </a:p>
          <a:p>
            <a:pPr eaLnBrk="1" hangingPunct="1"/>
            <a:r>
              <a:rPr lang="en-GB" altLang="en-US" sz="2000" dirty="0"/>
              <a:t>Tourist “tick-list”</a:t>
            </a:r>
          </a:p>
          <a:p>
            <a:pPr eaLnBrk="1" hangingPunct="1"/>
            <a:r>
              <a:rPr lang="en-GB" altLang="en-US" sz="2000" dirty="0"/>
              <a:t>To buy a present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GB" altLang="en-US" sz="2000" dirty="0"/>
              <a:t>For Fun</a:t>
            </a:r>
          </a:p>
          <a:p>
            <a:pPr eaLnBrk="1" hangingPunct="1"/>
            <a:r>
              <a:rPr lang="en-GB" altLang="en-US" sz="2000" dirty="0"/>
              <a:t>Coffee shop/lunch</a:t>
            </a:r>
          </a:p>
          <a:p>
            <a:pPr eaLnBrk="1" hangingPunct="1"/>
            <a:r>
              <a:rPr lang="en-GB" altLang="en-US" sz="2000" dirty="0"/>
              <a:t>To fill in time before another appointment</a:t>
            </a:r>
            <a:r>
              <a:rPr lang="en-GB" altLang="en-US" sz="2000" dirty="0">
                <a:sym typeface="Wingdings" panose="05000000000000000000" pitchFamily="2" charset="2"/>
              </a:rPr>
              <a:t> </a:t>
            </a:r>
          </a:p>
          <a:p>
            <a:pPr eaLnBrk="1" hangingPunct="1"/>
            <a:r>
              <a:rPr lang="en-GB" altLang="en-US" sz="2000" dirty="0"/>
              <a:t>Meeting place / near another attraction</a:t>
            </a:r>
          </a:p>
          <a:p>
            <a:pPr eaLnBrk="1" hangingPunct="1"/>
            <a:r>
              <a:rPr lang="en-GB" altLang="en-US" sz="2000" dirty="0"/>
              <a:t>Use the toilets!</a:t>
            </a:r>
          </a:p>
          <a:p>
            <a:pPr eaLnBrk="1" hangingPunct="1"/>
            <a:r>
              <a:rPr lang="en-GB" altLang="en-US" sz="2000" dirty="0">
                <a:sym typeface="Wingdings" panose="05000000000000000000" pitchFamily="2" charset="2"/>
              </a:rPr>
              <a:t>T</a:t>
            </a:r>
            <a:r>
              <a:rPr lang="en-GB" altLang="en-US" sz="2000" dirty="0"/>
              <a:t>o share the experience with friends, family</a:t>
            </a:r>
          </a:p>
          <a:p>
            <a:pPr eaLnBrk="1" hangingPunct="1"/>
            <a:r>
              <a:rPr lang="en-GB" altLang="en-US" sz="2000" dirty="0"/>
              <a:t>To share their knowledge with friends, family</a:t>
            </a:r>
          </a:p>
          <a:p>
            <a:pPr eaLnBrk="1" hangingPunct="1"/>
            <a:r>
              <a:rPr lang="en-GB" altLang="en-US" sz="2000" dirty="0"/>
              <a:t>To review it for a guidebook</a:t>
            </a:r>
          </a:p>
          <a:p>
            <a:pPr eaLnBrk="1" hangingPunct="1"/>
            <a:r>
              <a:rPr lang="en-GB" altLang="en-US" sz="2000" dirty="0"/>
              <a:t>To assess it for funding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551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your role…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/>
          <a:lstStyle/>
          <a:p>
            <a:r>
              <a:rPr lang="en-GB" dirty="0"/>
              <a:t>As a volunteer?</a:t>
            </a:r>
          </a:p>
          <a:p>
            <a:r>
              <a:rPr lang="en-GB" dirty="0"/>
              <a:t>In good customer care?</a:t>
            </a:r>
          </a:p>
          <a:p>
            <a:r>
              <a:rPr lang="en-GB" dirty="0"/>
              <a:t>For your museum?</a:t>
            </a:r>
          </a:p>
        </p:txBody>
      </p:sp>
    </p:spTree>
    <p:extLst>
      <p:ext uri="{BB962C8B-B14F-4D97-AF65-F5344CB8AC3E}">
        <p14:creationId xmlns:p14="http://schemas.microsoft.com/office/powerpoint/2010/main" val="1890757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Good Customer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968552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GB" altLang="en-US" sz="3000" dirty="0"/>
              <a:t>Treating everyone as an individual</a:t>
            </a:r>
          </a:p>
          <a:p>
            <a:pPr eaLnBrk="1" hangingPunct="1">
              <a:spcBef>
                <a:spcPts val="1200"/>
              </a:spcBef>
            </a:pPr>
            <a:r>
              <a:rPr lang="en-GB" altLang="en-US" sz="3000" dirty="0"/>
              <a:t>Friendly / Approachable - body language</a:t>
            </a:r>
          </a:p>
          <a:p>
            <a:pPr eaLnBrk="1" hangingPunct="1">
              <a:spcBef>
                <a:spcPts val="1200"/>
              </a:spcBef>
            </a:pPr>
            <a:r>
              <a:rPr lang="en-GB" altLang="en-US" sz="3000" dirty="0"/>
              <a:t>Opening conversations without being intrusive – using open/closed questions</a:t>
            </a:r>
          </a:p>
          <a:p>
            <a:pPr eaLnBrk="1" hangingPunct="1">
              <a:spcBef>
                <a:spcPts val="1200"/>
              </a:spcBef>
            </a:pPr>
            <a:r>
              <a:rPr lang="en-GB" altLang="en-US" sz="3000" dirty="0"/>
              <a:t>Introducing yourself</a:t>
            </a:r>
          </a:p>
          <a:p>
            <a:pPr eaLnBrk="1" hangingPunct="1">
              <a:spcBef>
                <a:spcPts val="1200"/>
              </a:spcBef>
            </a:pPr>
            <a:r>
              <a:rPr lang="en-GB" altLang="en-US" sz="3000" dirty="0"/>
              <a:t>Listening</a:t>
            </a:r>
          </a:p>
          <a:p>
            <a:pPr eaLnBrk="1" hangingPunct="1">
              <a:spcBef>
                <a:spcPts val="1200"/>
              </a:spcBef>
            </a:pPr>
            <a:r>
              <a:rPr lang="en-GB" altLang="en-US" sz="3000" dirty="0"/>
              <a:t>Sharing your enthusiasm and knowledge</a:t>
            </a:r>
          </a:p>
          <a:p>
            <a:pPr eaLnBrk="1" hangingPunct="1">
              <a:spcBef>
                <a:spcPts val="1200"/>
              </a:spcBef>
            </a:pPr>
            <a:r>
              <a:rPr lang="en-GB" altLang="en-US" sz="3000" dirty="0"/>
              <a:t>Focusing attention on the visitor (distractions)</a:t>
            </a:r>
          </a:p>
        </p:txBody>
      </p:sp>
    </p:spTree>
    <p:extLst>
      <p:ext uri="{BB962C8B-B14F-4D97-AF65-F5344CB8AC3E}">
        <p14:creationId xmlns:p14="http://schemas.microsoft.com/office/powerpoint/2010/main" val="8369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Good Communication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GB" b="1" dirty="0"/>
              <a:t>Body language 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n-GB" dirty="0"/>
              <a:t>(presentation, stance, facial expression, voice, gestures, placement in room, proximity, eye contact)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n-GB" dirty="0"/>
              <a:t>What body language shows someone is friendly and approachable or not? 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GB" b="1" dirty="0"/>
              <a:t>Using open/closed questions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GB" b="1" dirty="0"/>
              <a:t>Phone issues</a:t>
            </a:r>
          </a:p>
        </p:txBody>
      </p:sp>
    </p:spTree>
    <p:extLst>
      <p:ext uri="{BB962C8B-B14F-4D97-AF65-F5344CB8AC3E}">
        <p14:creationId xmlns:p14="http://schemas.microsoft.com/office/powerpoint/2010/main" val="3663168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Break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402" y="1600200"/>
            <a:ext cx="3557195" cy="4525963"/>
          </a:xfrm>
        </p:spPr>
      </p:pic>
    </p:spTree>
    <p:extLst>
      <p:ext uri="{BB962C8B-B14F-4D97-AF65-F5344CB8AC3E}">
        <p14:creationId xmlns:p14="http://schemas.microsoft.com/office/powerpoint/2010/main" val="1918573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Specific Support Needs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2400"/>
              </a:spcBef>
              <a:defRPr/>
            </a:pPr>
            <a:r>
              <a:rPr lang="en-GB" dirty="0"/>
              <a:t>Disabled Visitors</a:t>
            </a:r>
          </a:p>
          <a:p>
            <a:pPr eaLnBrk="1" hangingPunct="1">
              <a:spcBef>
                <a:spcPts val="2400"/>
              </a:spcBef>
              <a:defRPr/>
            </a:pPr>
            <a:r>
              <a:rPr lang="en-GB" dirty="0"/>
              <a:t>Younger visitors</a:t>
            </a:r>
          </a:p>
          <a:p>
            <a:pPr eaLnBrk="1" hangingPunct="1">
              <a:spcBef>
                <a:spcPts val="2400"/>
              </a:spcBef>
              <a:defRPr/>
            </a:pPr>
            <a:r>
              <a:rPr lang="en-GB" dirty="0"/>
              <a:t>Overseas / Second-language / Ethnic Minority Visitors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67797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MasterSlides NEW</Template>
  <TotalTime>2199</TotalTime>
  <Words>479</Words>
  <Application>Microsoft Office PowerPoint</Application>
  <PresentationFormat>On-screen Show (4:3)</PresentationFormat>
  <Paragraphs>82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MS PGothic</vt:lpstr>
      <vt:lpstr>MS PGothic</vt:lpstr>
      <vt:lpstr>Arial</vt:lpstr>
      <vt:lpstr>Calibri</vt:lpstr>
      <vt:lpstr>Wingdings</vt:lpstr>
      <vt:lpstr>1_Custom Design</vt:lpstr>
      <vt:lpstr>Custom Design</vt:lpstr>
      <vt:lpstr>London Museum Development Volunteer Training Bank: Customer Care</vt:lpstr>
      <vt:lpstr>What is good Customer Care?</vt:lpstr>
      <vt:lpstr>Why do people go to museums and galleries?</vt:lpstr>
      <vt:lpstr>Why do people go to museums and galleries?</vt:lpstr>
      <vt:lpstr>What is your role…</vt:lpstr>
      <vt:lpstr>Good Customer Care</vt:lpstr>
      <vt:lpstr>Good Communication skills</vt:lpstr>
      <vt:lpstr>Break</vt:lpstr>
      <vt:lpstr>Specific Support Needs</vt:lpstr>
      <vt:lpstr>Exercise</vt:lpstr>
      <vt:lpstr>Dealing with Complaints</vt:lpstr>
      <vt:lpstr>Dealing with Complaints</vt:lpstr>
      <vt:lpstr>Any Questions?</vt:lpstr>
      <vt:lpstr>This presentation and its contents, unless otherwise indicated,  © Museum of London, 2015. All Rights Reserved.  </vt:lpstr>
    </vt:vector>
  </TitlesOfParts>
  <Company>1C-W7-22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Accreditation – Why join the scheme?</dc:title>
  <dc:creator>Rachael Crofts</dc:creator>
  <cp:lastModifiedBy>Rachael Crofts</cp:lastModifiedBy>
  <cp:revision>132</cp:revision>
  <cp:lastPrinted>2016-04-20T13:49:40Z</cp:lastPrinted>
  <dcterms:created xsi:type="dcterms:W3CDTF">2015-07-19T09:42:50Z</dcterms:created>
  <dcterms:modified xsi:type="dcterms:W3CDTF">2016-04-25T20:31:12Z</dcterms:modified>
</cp:coreProperties>
</file>